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14C9-41CA-485E-B0AF-7B549B81C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34D5A-AC8C-48D7-997B-85CB3A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F168E-83B3-4A52-8C46-3F4E90ED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E294-9E21-45CB-B976-AC02AE48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4B74B-2B0F-4477-B0F5-C6FC31E6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9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1F78-137C-4206-B5C8-5D3390D4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F2120-1408-4E16-840E-CD90CBFF7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4C9AD-1384-4388-AA88-E0DE87BE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663BE-C048-435B-B563-AD49AC82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32BC-4DEB-40D8-8DEB-506FA8EA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2DAC2-7B47-4410-BC9E-2889E2DB7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59469-D92A-44FD-B526-FF8E61E97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B1143-CC6B-41DA-89FB-ABE1FD34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DC6B-D418-4A7C-AF3C-A2FD2197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0C44-9E70-485D-977C-5274F88D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0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1676-D6EC-4DFC-8053-AF163E53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FF2FF-DE11-4102-AE65-4DC6ACCBF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9E25F-BAED-444C-8365-182913D4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E96C5-C642-4FAE-80D3-E581DB28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8629-111B-4AF9-8ECE-60759398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8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B62B-B91A-4763-B091-6B2AF99F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39B1-E55B-42BA-A56E-E70AB76A4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4D190-6D5E-4A88-9FAC-A014C677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1765-2743-4E5A-9592-057783E1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92AD0-F381-41CE-B9CA-4CC37F42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45DA-9DBC-4746-8709-DE2FD28F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6420E-C3CB-4EDA-B291-95E611782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FB69C-E008-4DBE-A4E6-461E79BA4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8C199-5179-4B95-A2F3-7273BEA8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E6B71-F45E-4272-B300-586591BA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3409A-4DD4-4B43-82EC-6F5E3E15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1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A609-88CA-437D-AA16-63FED5F0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63283-B4FD-46D2-B29F-CD04FFF7A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27A64-2685-4754-96C6-86421E714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F0364-6669-42ED-9003-3BD8E7F75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1E8F6-8CC6-48EC-B732-2351A9376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2844C-1DB9-44BA-BEB9-345A71CF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5A422-7926-457D-9663-B406BD97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2961D-A499-48A8-A7C2-DF6039CC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8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870F-50BA-4F5D-84F0-601E8CB0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F6D-AF16-408F-8718-34CC40F8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05BC7-4EE4-46EC-AF8F-3D3151F5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AF733-BF3F-4A29-BA4D-86340147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2CE34-6241-46B1-A385-C9AA4F1F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8849F-8795-4FD3-9203-487BC424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2E34E-E298-4F75-9FD9-6ABD80A1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E2A0-4D4E-44B6-9E23-F7A416E18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59827-7327-4E0C-9CE1-5259165EF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8CD1D-D90B-427B-B538-0D2787F8A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8704B-2A27-4BD1-8798-BBBCC5FF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4A5FD-5EE7-40A4-93F2-F0AF31A2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CF5DD-8E36-4BEE-B4EE-B5CF51FC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880D-35B7-4A34-83D2-C4996B80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92DB8-F3E2-46A9-86F9-DB4768C42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58648-D321-4CC7-9AF3-DAA46EDBC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FB354-B237-404A-BD48-A44F2B8B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32752-57E2-42EA-A060-4C80E769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1FC6-90A5-4329-B57F-BDEBB443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74F5E-82E9-405E-A0B8-8AAC1464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DFB32-476D-4D0A-A923-76C36555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78F9B-82BC-45D9-B362-65228E576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994-E524-412C-B0D0-DF097535490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21C60-DABF-4D2F-8176-031A9A035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F6BA0-FD83-4907-BCF5-7D73C6C3C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22FFE-0397-496E-8F59-30A7F2C59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1AAA-367E-4E52-A586-E71CBF65A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dirty="0"/>
              <a:t>Hydroponics, Aeroponics, and Modern Horticulture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EFE19-A88D-4DDA-9D46-711B51503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A few slides to get you thinking and growing.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9D9A2DA3-C8D5-425E-946E-C6D42DD6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5866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B7139-4987-4F96-BC01-F9FCB3EE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Basics of Hydroponics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3F70D9-B4F6-1A66-6DA9-6B1EED5D9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practice of growing plants in a nutrient-rich water solution, in lieu of traditional soil-based methods</a:t>
            </a:r>
          </a:p>
          <a:p>
            <a:r>
              <a:rPr lang="en-US" sz="2000" dirty="0"/>
              <a:t>Conceptually established in 1627 by Francis Bacon, proof-of-concept work done in 1699 by botanist John Woodward</a:t>
            </a:r>
          </a:p>
          <a:p>
            <a:r>
              <a:rPr lang="en-US" sz="2000" dirty="0"/>
              <a:t>Modern hydroponics as a research area and new technology established in 1929 at UC Berkley, by plant physiologist William Frederick Gericke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B82F38A-77F5-443E-914E-7D04DCBCA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2461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3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042BC-B187-493F-A66A-E1DE89F2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Benefits of Hydroponics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05416E-A97F-6BE2-B105-6DED230D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Climate Control</a:t>
            </a:r>
          </a:p>
          <a:p>
            <a:r>
              <a:rPr lang="en-US" sz="2200" dirty="0"/>
              <a:t>Uses less water than traditional agriculture in comparable amounts of space</a:t>
            </a:r>
          </a:p>
          <a:p>
            <a:r>
              <a:rPr lang="en-US" sz="2200" dirty="0"/>
              <a:t>Higher yields in comparable amounts of space</a:t>
            </a:r>
          </a:p>
          <a:p>
            <a:r>
              <a:rPr lang="en-US" sz="2200" dirty="0"/>
              <a:t>No need for pesticides or herbicides</a:t>
            </a:r>
          </a:p>
        </p:txBody>
      </p:sp>
      <p:pic>
        <p:nvPicPr>
          <p:cNvPr id="5" name="Content Placeholder 4" descr="A picture containing greenhouse, outdoor, dome&#10;&#10;Description automatically generated">
            <a:extLst>
              <a:ext uri="{FF2B5EF4-FFF2-40B4-BE49-F238E27FC236}">
                <a16:creationId xmlns:a16="http://schemas.microsoft.com/office/drawing/2014/main" id="{46D0441D-AA50-469E-AE68-EEC18A0F5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r="2456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691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87804-BA24-474C-B2FF-65D0D122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Some Downsides of Hydroponics</a:t>
            </a:r>
          </a:p>
        </p:txBody>
      </p:sp>
      <p:pic>
        <p:nvPicPr>
          <p:cNvPr id="5" name="Content Placeholder 4" descr="A small plant growing in a pot&#10;&#10;Description automatically generated with low confidence">
            <a:extLst>
              <a:ext uri="{FF2B5EF4-FFF2-40B4-BE49-F238E27FC236}">
                <a16:creationId xmlns:a16="http://schemas.microsoft.com/office/drawing/2014/main" id="{B50916F0-51EC-4883-BD76-5E7C8AB32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7" r="30459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E60948-EF6C-39A9-F1FB-7F998DFE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/>
              <a:t>Higher initial cost than traditional gardening (equipment costs)</a:t>
            </a:r>
          </a:p>
          <a:p>
            <a:r>
              <a:rPr lang="en-US" sz="2200" dirty="0"/>
              <a:t>Requires electricity</a:t>
            </a:r>
          </a:p>
          <a:p>
            <a:r>
              <a:rPr lang="en-US" sz="2200" dirty="0"/>
              <a:t>Not ideal for growing staple crops (corn, soybeans, grains)</a:t>
            </a:r>
          </a:p>
          <a:p>
            <a:r>
              <a:rPr lang="en-US" sz="2200" dirty="0"/>
              <a:t>High maintenance</a:t>
            </a:r>
          </a:p>
          <a:p>
            <a:r>
              <a:rPr lang="en-US" sz="2200" dirty="0"/>
              <a:t>Bacteria and algae concerns</a:t>
            </a:r>
          </a:p>
        </p:txBody>
      </p:sp>
    </p:spTree>
    <p:extLst>
      <p:ext uri="{BB962C8B-B14F-4D97-AF65-F5344CB8AC3E}">
        <p14:creationId xmlns:p14="http://schemas.microsoft.com/office/powerpoint/2010/main" val="106946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F3EE0-B38C-486D-92B3-26251EB1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Aeroponics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5A90AC-A300-E168-C396-76EE84CC9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700" dirty="0"/>
              <a:t>Another method of soil-less growing</a:t>
            </a:r>
          </a:p>
          <a:p>
            <a:r>
              <a:rPr lang="en-US" sz="1700" dirty="0"/>
              <a:t>Many similar benefits to hydroponics</a:t>
            </a:r>
          </a:p>
          <a:p>
            <a:r>
              <a:rPr lang="en-US" sz="1700" dirty="0"/>
              <a:t>Even more water efficient than hydroponic systems</a:t>
            </a:r>
          </a:p>
          <a:p>
            <a:r>
              <a:rPr lang="en-US" sz="1700" dirty="0"/>
              <a:t>Entirely dependent on electricity </a:t>
            </a:r>
          </a:p>
          <a:p>
            <a:r>
              <a:rPr lang="en-US" sz="1700" dirty="0"/>
              <a:t>Faster growth and higher yields due to the high levels of oxygen the plant roots receive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09F3711C-E348-4851-8CFB-1C049CF10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" b="-2"/>
          <a:stretch/>
        </p:blipFill>
        <p:spPr>
          <a:xfrm>
            <a:off x="4654296" y="1065489"/>
            <a:ext cx="6903720" cy="47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98FBC-ABDD-4777-9CA1-19DDEC40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Aerospring Indoor System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E0C22D-79B6-882E-6673-29C79737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dirty="0"/>
              <a:t>Hybrid aero/hydro system</a:t>
            </a:r>
          </a:p>
          <a:p>
            <a:r>
              <a:rPr lang="en-US" sz="2000" dirty="0"/>
              <a:t>Water filled base (20 Gallons)</a:t>
            </a:r>
          </a:p>
          <a:p>
            <a:r>
              <a:rPr lang="en-US" sz="2000" dirty="0"/>
              <a:t>Holds up to 27 plants at once</a:t>
            </a:r>
          </a:p>
          <a:p>
            <a:r>
              <a:rPr lang="en-US" sz="2000" dirty="0"/>
              <a:t>Full-spectrum LED grow lights</a:t>
            </a:r>
          </a:p>
          <a:p>
            <a:r>
              <a:rPr lang="en-US" sz="2000" dirty="0"/>
              <a:t>Electric pump system to deliver water up the column</a:t>
            </a:r>
          </a:p>
          <a:p>
            <a:r>
              <a:rPr lang="en-US" sz="2000" dirty="0"/>
              <a:t>Water atomizes at the top and trickles down through the column, back into the basin</a:t>
            </a:r>
          </a:p>
        </p:txBody>
      </p:sp>
      <p:pic>
        <p:nvPicPr>
          <p:cNvPr id="5" name="Content Placeholder 4" descr="A picture containing floor, indoor, wall, room&#10;&#10;Description automatically generated">
            <a:extLst>
              <a:ext uri="{FF2B5EF4-FFF2-40B4-BE49-F238E27FC236}">
                <a16:creationId xmlns:a16="http://schemas.microsoft.com/office/drawing/2014/main" id="{F7563050-4D14-45F2-A482-8C92637AE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r="786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008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F3FC8-7012-49C6-877B-F4D0E299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Other Alternative Growing Techniques</a:t>
            </a:r>
          </a:p>
        </p:txBody>
      </p:sp>
      <p:sp>
        <p:nvSpPr>
          <p:cNvPr id="5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BB3D01-51C7-E193-EF60-05AEAA52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DIY Mycology</a:t>
            </a:r>
          </a:p>
          <a:p>
            <a:r>
              <a:rPr lang="en-US" sz="2200" dirty="0"/>
              <a:t>Urban/Guerilla Gardening</a:t>
            </a:r>
          </a:p>
          <a:p>
            <a:r>
              <a:rPr lang="en-US" sz="2200" dirty="0"/>
              <a:t>Seed Bombing</a:t>
            </a:r>
          </a:p>
          <a:p>
            <a:r>
              <a:rPr lang="en-US" sz="2200" dirty="0"/>
              <a:t>Re-wilding</a:t>
            </a:r>
          </a:p>
          <a:p>
            <a:r>
              <a:rPr lang="en-US" sz="2200" dirty="0"/>
              <a:t>Food Forests</a:t>
            </a:r>
          </a:p>
          <a:p>
            <a:r>
              <a:rPr lang="en-US" sz="2200" dirty="0" err="1"/>
              <a:t>Hugelkultur</a:t>
            </a:r>
            <a:endParaRPr lang="en-US" sz="2200" dirty="0"/>
          </a:p>
          <a:p>
            <a:r>
              <a:rPr lang="en-US" sz="2200" dirty="0"/>
              <a:t>Aquaponics</a:t>
            </a:r>
          </a:p>
        </p:txBody>
      </p:sp>
      <p:pic>
        <p:nvPicPr>
          <p:cNvPr id="5" name="Content Placeholder 4" descr="A picture containing plant&#10;&#10;Description automatically generated">
            <a:extLst>
              <a:ext uri="{FF2B5EF4-FFF2-40B4-BE49-F238E27FC236}">
                <a16:creationId xmlns:a16="http://schemas.microsoft.com/office/drawing/2014/main" id="{0C788573-BA24-4FAC-8BAB-22564B748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r="1288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279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59E2FCD7339444BF561763255E22EF" ma:contentTypeVersion="2" ma:contentTypeDescription="Create a new document." ma:contentTypeScope="" ma:versionID="e633f55fbac28d71018f16842b849940">
  <xsd:schema xmlns:xsd="http://www.w3.org/2001/XMLSchema" xmlns:xs="http://www.w3.org/2001/XMLSchema" xmlns:p="http://schemas.microsoft.com/office/2006/metadata/properties" xmlns:ns2="6b7f573a-a035-475d-ba33-03a067e70e5e" targetNamespace="http://schemas.microsoft.com/office/2006/metadata/properties" ma:root="true" ma:fieldsID="4a63be1b596a28c21806f3645068474b" ns2:_="">
    <xsd:import namespace="6b7f573a-a035-475d-ba33-03a067e70e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f573a-a035-475d-ba33-03a067e70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62BA98-9C6E-4E64-9410-746F788E2782}">
  <ds:schemaRefs>
    <ds:schemaRef ds:uri="http://purl.org/dc/dcmitype/"/>
    <ds:schemaRef ds:uri="http://purl.org/dc/elements/1.1/"/>
    <ds:schemaRef ds:uri="6b7f573a-a035-475d-ba33-03a067e70e5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5D479D5-3DDA-4739-9C33-ACC5A4F7AD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8DB9F-1905-45F4-901D-72682728B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7f573a-a035-475d-ba33-03a067e70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247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Hydroponics, Aeroponics, and Modern Horticulture Techniques</vt:lpstr>
      <vt:lpstr>Basics of Hydroponics</vt:lpstr>
      <vt:lpstr>Benefits of Hydroponics</vt:lpstr>
      <vt:lpstr>Some Downsides of Hydroponics</vt:lpstr>
      <vt:lpstr>Aeroponics</vt:lpstr>
      <vt:lpstr>Aerospring Indoor System</vt:lpstr>
      <vt:lpstr>Other Alternative Growing Techniques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Hydroponics, Aeroponics, and Modern Horticulture Techniques</dc:title>
  <dc:creator>Jordan, Alicia</dc:creator>
  <cp:lastModifiedBy>Cleveland, Stephen</cp:lastModifiedBy>
  <cp:revision>11</cp:revision>
  <dcterms:created xsi:type="dcterms:W3CDTF">2023-03-06T02:32:10Z</dcterms:created>
  <dcterms:modified xsi:type="dcterms:W3CDTF">2023-07-11T18:58:30Z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0x010100B559E2FCD7339444BF561763255E22EF</vt:lpwstr>
  </property>
</Properties>
</file>